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77" r:id="rId6"/>
    <p:sldId id="278" r:id="rId7"/>
    <p:sldId id="259" r:id="rId8"/>
    <p:sldId id="267" r:id="rId9"/>
    <p:sldId id="261" r:id="rId10"/>
    <p:sldId id="262" r:id="rId11"/>
    <p:sldId id="266" r:id="rId12"/>
    <p:sldId id="279" r:id="rId13"/>
    <p:sldId id="281" r:id="rId14"/>
    <p:sldId id="280" r:id="rId15"/>
    <p:sldId id="282" r:id="rId16"/>
    <p:sldId id="285" r:id="rId17"/>
    <p:sldId id="263" r:id="rId18"/>
    <p:sldId id="268" r:id="rId19"/>
    <p:sldId id="283" r:id="rId20"/>
    <p:sldId id="284" r:id="rId21"/>
    <p:sldId id="269" r:id="rId22"/>
    <p:sldId id="270" r:id="rId23"/>
    <p:sldId id="271" r:id="rId24"/>
    <p:sldId id="273" r:id="rId25"/>
    <p:sldId id="276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3EC7-8957-4B36-883B-CC6CAC887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31C83-050C-461D-AC4C-E479B2CA9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207C-253A-4074-B221-57D1CDB8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5C684-E09F-4DE9-87E7-FDA3BDE3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9682B-8474-4CB1-957F-67AE060C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7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4CC6-F0DE-428E-A6D8-872EB1B4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6E383-B6F8-4289-B18F-CD6FC3DC2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24C12-9FA7-4062-BEC7-C973B687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4847B-301B-40C2-A334-68CF7971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F3244-F082-4CBE-BF18-BA89257F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9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BA6558-888B-45FE-87BC-2EC337FC5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1AD91-4542-4435-A5F2-30C686B49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E68E-41D2-4245-B242-2B0E9151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DB076-7FCA-4FB6-9A29-6F40805D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1F0A9-FA6A-4039-B4BD-F89ECCDC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5808-DCAA-4C78-871E-40E8C587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145B-1817-4196-8857-CBC68E7A1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74D5D-4269-4B6B-A324-28D0E455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DD35-29F5-4BFB-B2B2-3D0B458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74C4F-7B5C-42F4-9A94-72E8C909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6EB52-5BBD-413E-9D1A-3FBB05320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01" y="5970489"/>
            <a:ext cx="1892619" cy="8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8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DE24-A001-4F30-8A7C-3639A0E5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0AFA-E178-41B4-A5EA-4F1057388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271FB-AE61-4F0B-BC2B-AF60B715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8C94-FB82-4BB9-ACB9-AD490CD8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9DFB3-C118-4334-882C-2021434D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671E-26DC-4EAE-8B7B-E21F0EC6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B1ABC-3D6C-419A-BEA5-D8B7B6839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A7661-C0F1-4391-BDF4-D54F86EE0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35401-24C9-4E37-83F2-0C00B0DC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D647-354B-425B-97F6-DCEDC12E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2DDC-6EFB-4B42-8A8F-421CCFFD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0643-9D26-49C6-99D4-3F463498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CA9EC-9ED0-46D1-99A2-F16946FA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329EB-832B-48D6-AFE2-05B80240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9F50-911B-42C9-8FC1-7CF5C686D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D45B7-E425-46AC-8D38-251E43FE6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43448-D313-4C24-AC8E-76B6AD78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6DADA-042F-407A-90D6-28C423A3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95C01C-31D8-4451-84BD-84A79FD3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5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1BFB-72CF-4676-A0C6-0627A3C0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058F3-2568-42AE-A38B-60A36DD7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AA671-D6B0-41B8-B299-17EE2139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FA85A-C40B-417F-8736-952955A3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7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337F9-1054-4BA7-ABA9-D9C3E75A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3F927-2EBB-4917-80F0-4578A40B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2B15-B7FD-4BC5-BC4B-F9369C55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4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57E0-CFBF-4C76-94DC-9B945A0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FD7B-509F-4D04-9459-F21132018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93929-8BF1-4F40-B497-35CC3167A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67471-DC5A-4004-BA2F-7D86B9D8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F7283-18C7-41AA-A8A2-72607CD1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BDFA3-45F3-4622-889E-CD5D3006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7563-D5D6-410A-849E-84EA6CB8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C0849-F941-4469-A7C7-614344729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EE439-DB49-47D9-AD55-4D77834E4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FA54A-F3C3-4E61-8A46-A78E55D7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F8EDB-D378-464A-B663-E9208D3D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77618-B4BF-4D9D-B1C1-B12557AB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9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24780">
              <a:srgbClr val="D7E0F2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C6B1B-934E-4265-A30B-ED6F4410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E0F9-FC04-49A8-A9E0-B3662D265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CEDAB-9399-474B-A480-35D9F3F35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64B75-13FA-462E-A01B-0875979437D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27A2F-57A6-4681-AF00-988C30DB7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33A7E-2A14-443D-B01E-FB23CD82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6FE3-66A0-47F2-8CCA-C7917255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0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#installation" TargetMode="External"/><Relationship Id="rId2" Type="http://schemas.openxmlformats.org/officeDocument/2006/relationships/hyperlink" Target="https://scipy.org/instal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opencv-python/" TargetMode="External"/><Relationship Id="rId4" Type="http://schemas.openxmlformats.org/officeDocument/2006/relationships/hyperlink" Target="http://scikit-image.org/docs/dev/install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62000">
              <a:srgbClr val="D7E0F2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2889-EAA7-4FFD-A197-4E27665B2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8800" b="1" dirty="0">
                <a:latin typeface="Gabriola" panose="04040605051002020D02" pitchFamily="82" charset="0"/>
              </a:rPr>
              <a:t>DUBIOUS ACTIVITY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C9A5B-6CC9-45D6-8DFC-6DCEF4988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658" y="4079874"/>
            <a:ext cx="9561341" cy="202471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Bahnschrift" panose="020B0502040204020203" pitchFamily="34" charset="0"/>
              </a:rPr>
              <a:t>                                                                                                                 </a:t>
            </a:r>
            <a:r>
              <a:rPr lang="en-US" sz="2800" b="1" dirty="0">
                <a:latin typeface="Bahnschrift" panose="020B0502040204020203" pitchFamily="34" charset="0"/>
              </a:rPr>
              <a:t>DEVELOPED BY :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                                                                                                            ROSHID A.V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                                                                                                                     RAHUL RAJAN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                                                                                                                                                   CHRISTY GEORGE THOMAS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                                                                                                                          ABHISHEK HARY</a:t>
            </a:r>
            <a:endParaRPr lang="en-US" b="1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                     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CCCE0-E260-45B5-9389-A60164FE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1562"/>
            <a:ext cx="4042045" cy="17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399-8829-470D-B7AE-DEB95B5D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3D04F-4939-416F-A73B-2B04BAC05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13" y="1097281"/>
            <a:ext cx="6977574" cy="575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84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9807-ABEB-41B7-B68C-CD0B767D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284" y="-2330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de Latin" panose="020A0A07050505020404" pitchFamily="18" charset="0"/>
              </a:rPr>
              <a:t>EXPECTED OUTPUT</a:t>
            </a:r>
          </a:p>
        </p:txBody>
      </p:sp>
      <p:pic>
        <p:nvPicPr>
          <p:cNvPr id="4" name="Picture 4" descr="Image result for cube cartoon">
            <a:extLst>
              <a:ext uri="{FF2B5EF4-FFF2-40B4-BE49-F238E27FC236}">
                <a16:creationId xmlns:a16="http://schemas.microsoft.com/office/drawing/2014/main" id="{8C18EF05-0020-4E25-B035-A3829FC1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8" y="2399939"/>
            <a:ext cx="2215910" cy="23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767DCF-D476-424A-9C02-485A937809E0}"/>
              </a:ext>
            </a:extLst>
          </p:cNvPr>
          <p:cNvSpPr/>
          <p:nvPr/>
        </p:nvSpPr>
        <p:spPr>
          <a:xfrm>
            <a:off x="4698958" y="4589829"/>
            <a:ext cx="2215910" cy="4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C0ECC-82F7-46D4-AD95-28C26C3E7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" y="833033"/>
            <a:ext cx="2012830" cy="190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9A49C-0A27-4504-A164-7C84377CD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08679"/>
            <a:ext cx="2095500" cy="15811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32135DC-1351-4272-835F-D1ED99E5F745}"/>
              </a:ext>
            </a:extLst>
          </p:cNvPr>
          <p:cNvSpPr/>
          <p:nvPr/>
        </p:nvSpPr>
        <p:spPr>
          <a:xfrm>
            <a:off x="8680126" y="1528903"/>
            <a:ext cx="2834640" cy="1199213"/>
          </a:xfrm>
          <a:prstGeom prst="ellipse">
            <a:avLst/>
          </a:prstGeom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DUBIOUS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931FE2-2F5D-4CBD-A01A-20E6C67737F7}"/>
              </a:ext>
            </a:extLst>
          </p:cNvPr>
          <p:cNvSpPr/>
          <p:nvPr/>
        </p:nvSpPr>
        <p:spPr>
          <a:xfrm>
            <a:off x="8680126" y="3199647"/>
            <a:ext cx="2834640" cy="1199213"/>
          </a:xfrm>
          <a:prstGeom prst="ellipse">
            <a:avLst/>
          </a:prstGeom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POTENTIALLY DUBIOUS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BE7AAC-AA3D-403A-B86C-FFF61D080E7D}"/>
              </a:ext>
            </a:extLst>
          </p:cNvPr>
          <p:cNvSpPr/>
          <p:nvPr/>
        </p:nvSpPr>
        <p:spPr>
          <a:xfrm>
            <a:off x="8676642" y="4993172"/>
            <a:ext cx="2834640" cy="1199213"/>
          </a:xfrm>
          <a:prstGeom prst="ellipse">
            <a:avLst/>
          </a:prstGeom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5531-FEAD-413F-853B-B07681531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993172"/>
            <a:ext cx="2095500" cy="17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5638 1.85185E-6 C 0.22644 1.85185E-6 0.31289 0.06898 0.31289 0.125 L 0.31289 0.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1745 0.002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6054 -3.33333E-6 C 0.23242 -3.33333E-6 0.32109 -0.09097 0.32109 -0.16481 L 0.32109 -0.32963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2C5-E053-47E1-938C-DEC5E5AF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VGG16 – Pre trained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0363-1AF7-45AD-BDE7-E5C762FF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VGG16 is a convolutional neural network model proposed by K. </a:t>
            </a:r>
            <a:r>
              <a:rPr lang="en-US" dirty="0" err="1"/>
              <a:t>Simonyan</a:t>
            </a:r>
            <a:r>
              <a:rPr lang="en-US" dirty="0"/>
              <a:t> and A. Zisserman from the University of Oxford in the paper “Very Deep Convolutional Networks for Large-Scale Image Recognition”.</a:t>
            </a:r>
          </a:p>
          <a:p>
            <a:endParaRPr lang="en-US" dirty="0"/>
          </a:p>
          <a:p>
            <a:r>
              <a:rPr lang="en-US" dirty="0"/>
              <a:t> The model achieves 92.7% top-5 test accuracy in ImageNet, which is a dataset of over 14 million images belonging to 1000 classes.</a:t>
            </a:r>
          </a:p>
        </p:txBody>
      </p:sp>
    </p:spTree>
    <p:extLst>
      <p:ext uri="{BB962C8B-B14F-4D97-AF65-F5344CB8AC3E}">
        <p14:creationId xmlns:p14="http://schemas.microsoft.com/office/powerpoint/2010/main" val="149997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D6F5B2-B5BB-442F-AD7A-C0F9B8BD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4" y="1635616"/>
            <a:ext cx="12036163" cy="29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76C09-A33D-4426-A254-D78C0C45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335909"/>
            <a:ext cx="10496282" cy="5755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44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4383-CC12-4610-BCCF-92E3A4EE6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68"/>
            <a:ext cx="10515600" cy="6035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objective of maxpooling is to down-sample an input representation (image, hidden-layer output matrix, etc.), reducing its dimensionality.</a:t>
            </a:r>
          </a:p>
          <a:p>
            <a:r>
              <a:rPr lang="en-US" dirty="0"/>
              <a:t>ReLU is the most commonly used activation function in neural networks, especially in CNNs.</a:t>
            </a:r>
          </a:p>
          <a:p>
            <a:r>
              <a:rPr lang="en-US" dirty="0"/>
              <a:t>ReLU stands for rectified linear unit function. Mathematically, it is defined as </a:t>
            </a:r>
            <a:r>
              <a:rPr lang="en-US" i="1" dirty="0"/>
              <a:t>y = max(0, x).</a:t>
            </a:r>
          </a:p>
          <a:p>
            <a:r>
              <a:rPr lang="en-US" dirty="0"/>
              <a:t>ReLU is linear (identity) for all positive values, and zero for all negative values.</a:t>
            </a:r>
          </a:p>
          <a:p>
            <a:r>
              <a:rPr lang="en-US" dirty="0"/>
              <a:t>SoftMax is often used in neural networks, to map the non-normalized output of a network to a probability distribution over predicted output classes.</a:t>
            </a:r>
          </a:p>
          <a:p>
            <a:r>
              <a:rPr lang="en-US" dirty="0"/>
              <a:t>The SoftMax is often used in the final layer of a neural network-based classifier.</a:t>
            </a:r>
          </a:p>
        </p:txBody>
      </p:sp>
    </p:spTree>
    <p:extLst>
      <p:ext uri="{BB962C8B-B14F-4D97-AF65-F5344CB8AC3E}">
        <p14:creationId xmlns:p14="http://schemas.microsoft.com/office/powerpoint/2010/main" val="321396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CD2E-9D01-4C40-8206-2F66C12C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9BE6E-6B2D-4787-85FE-B4DBF938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>
                <a:hlinkClick r:id="rId2"/>
              </a:rPr>
              <a:t>Numpy</a:t>
            </a:r>
            <a:endParaRPr lang="en-US" dirty="0"/>
          </a:p>
          <a:p>
            <a:pPr lvl="0"/>
            <a:r>
              <a:rPr lang="en-US" dirty="0">
                <a:hlinkClick r:id="rId2"/>
              </a:rPr>
              <a:t>Pandas</a:t>
            </a:r>
            <a:endParaRPr lang="en-US" dirty="0"/>
          </a:p>
          <a:p>
            <a:pPr lvl="0"/>
            <a:r>
              <a:rPr lang="en-US" dirty="0">
                <a:hlinkClick r:id="rId2"/>
              </a:rPr>
              <a:t>Matplotlib</a:t>
            </a:r>
            <a:endParaRPr lang="en-US" dirty="0"/>
          </a:p>
          <a:p>
            <a:pPr lvl="0"/>
            <a:r>
              <a:rPr lang="en-US" dirty="0" err="1">
                <a:hlinkClick r:id="rId3"/>
              </a:rPr>
              <a:t>Keras</a:t>
            </a:r>
            <a:endParaRPr lang="en-US" dirty="0"/>
          </a:p>
          <a:p>
            <a:pPr lvl="0"/>
            <a:r>
              <a:rPr lang="en-US" dirty="0" err="1">
                <a:hlinkClick r:id="rId4"/>
              </a:rPr>
              <a:t>Skimage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OpenCV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8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6B34-9D88-451B-A21B-7F52C20A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862F-EF7D-4399-BE60-F38247FD1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PREPROCESSING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img_name</a:t>
            </a:r>
            <a:r>
              <a:rPr lang="en-US" dirty="0"/>
              <a:t> in </a:t>
            </a:r>
            <a:r>
              <a:rPr lang="en-US" dirty="0" err="1"/>
              <a:t>data.Image_ID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img</a:t>
            </a:r>
            <a:r>
              <a:rPr lang="en-US" dirty="0"/>
              <a:t> = </a:t>
            </a:r>
            <a:r>
              <a:rPr lang="en-US" dirty="0" err="1"/>
              <a:t>plt.imread</a:t>
            </a:r>
            <a:r>
              <a:rPr lang="en-US" dirty="0"/>
              <a:t>('image/' + img_name+'.jpg')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X.append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)  # storing each image in array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np.array</a:t>
            </a:r>
            <a:r>
              <a:rPr lang="en-US" dirty="0"/>
              <a:t>(X)  # converting list to array</a:t>
            </a:r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data.classes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dummy_y</a:t>
            </a:r>
            <a:r>
              <a:rPr lang="en-US" dirty="0"/>
              <a:t> = </a:t>
            </a:r>
            <a:r>
              <a:rPr lang="en-US" dirty="0" err="1"/>
              <a:t>np_utils.to_categorical</a:t>
            </a:r>
            <a:r>
              <a:rPr lang="en-US" dirty="0"/>
              <a:t>(y)    # one hot encoding Classes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4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03DF-477F-41B0-9EE9-EE6543D77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66" y="447584"/>
            <a:ext cx="11436440" cy="619791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872D14-15AB-42A6-8139-A846CF30F57E}"/>
              </a:ext>
            </a:extLst>
          </p:cNvPr>
          <p:cNvSpPr/>
          <p:nvPr/>
        </p:nvSpPr>
        <p:spPr>
          <a:xfrm>
            <a:off x="515155" y="1416676"/>
            <a:ext cx="108182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in range(0,X.shape[0]):</a:t>
            </a:r>
          </a:p>
          <a:p>
            <a:r>
              <a:rPr lang="en-US" sz="2800" dirty="0"/>
              <a:t>    a = resize(X[</a:t>
            </a:r>
            <a:r>
              <a:rPr lang="en-US" sz="2800" dirty="0" err="1"/>
              <a:t>i</a:t>
            </a:r>
            <a:r>
              <a:rPr lang="en-US" sz="2800" dirty="0"/>
              <a:t>], </a:t>
            </a:r>
            <a:r>
              <a:rPr lang="en-US" sz="2800" dirty="0" err="1"/>
              <a:t>preserve_range</a:t>
            </a:r>
            <a:r>
              <a:rPr lang="en-US" sz="2800" dirty="0"/>
              <a:t>=True, </a:t>
            </a:r>
            <a:r>
              <a:rPr lang="en-US" sz="2800" dirty="0" err="1"/>
              <a:t>output_shape</a:t>
            </a:r>
            <a:r>
              <a:rPr lang="en-US" sz="2800" dirty="0"/>
              <a:t>=(224,224)).</a:t>
            </a:r>
            <a:r>
              <a:rPr lang="en-US" sz="2800" dirty="0" err="1"/>
              <a:t>astype</a:t>
            </a:r>
            <a:r>
              <a:rPr lang="en-US" sz="2800" dirty="0"/>
              <a:t>(int)      # reshaping to 224*224*3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image.append</a:t>
            </a:r>
            <a:r>
              <a:rPr lang="en-US" sz="2800" dirty="0"/>
              <a:t>(a)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np.array</a:t>
            </a:r>
            <a:r>
              <a:rPr lang="en-US" sz="2800" dirty="0"/>
              <a:t>(image)</a:t>
            </a:r>
          </a:p>
          <a:p>
            <a:endParaRPr lang="en-US" sz="2800" dirty="0"/>
          </a:p>
          <a:p>
            <a:r>
              <a:rPr lang="en-US" sz="2800" dirty="0"/>
              <a:t>from keras.applications.vgg16 import preprocess_input</a:t>
            </a:r>
          </a:p>
          <a:p>
            <a:r>
              <a:rPr lang="en-US" sz="2800" dirty="0"/>
              <a:t>X = preprocess_input(X, mode='</a:t>
            </a:r>
            <a:r>
              <a:rPr lang="en-US" sz="2800" dirty="0" err="1"/>
              <a:t>tf</a:t>
            </a:r>
            <a:r>
              <a:rPr lang="en-US" sz="2800" dirty="0"/>
              <a:t>')      # preprocessing the input data</a:t>
            </a:r>
          </a:p>
        </p:txBody>
      </p:sp>
    </p:spTree>
    <p:extLst>
      <p:ext uri="{BB962C8B-B14F-4D97-AF65-F5344CB8AC3E}">
        <p14:creationId xmlns:p14="http://schemas.microsoft.com/office/powerpoint/2010/main" val="385530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A6F1F5-A4A7-4A6C-90A9-4342A2F6EE50}"/>
              </a:ext>
            </a:extLst>
          </p:cNvPr>
          <p:cNvSpPr/>
          <p:nvPr/>
        </p:nvSpPr>
        <p:spPr>
          <a:xfrm>
            <a:off x="525794" y="1028343"/>
            <a:ext cx="1166620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</a:p>
          <a:p>
            <a:r>
              <a:rPr lang="en-US" dirty="0"/>
              <a:t>from keras.applications.vgg16 import VGG16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Dense, </a:t>
            </a:r>
            <a:r>
              <a:rPr lang="en-US" dirty="0" err="1"/>
              <a:t>InputLayer</a:t>
            </a:r>
            <a:r>
              <a:rPr lang="en-US" dirty="0"/>
              <a:t>, Dropout</a:t>
            </a:r>
          </a:p>
          <a:p>
            <a:endParaRPr lang="en-US" dirty="0"/>
          </a:p>
          <a:p>
            <a:r>
              <a:rPr lang="en-US" dirty="0" err="1"/>
              <a:t>base_model</a:t>
            </a:r>
            <a:r>
              <a:rPr lang="en-US" dirty="0"/>
              <a:t> = VGG16(weights='</a:t>
            </a:r>
            <a:r>
              <a:rPr lang="en-US" dirty="0" err="1"/>
              <a:t>imagenet</a:t>
            </a:r>
            <a:r>
              <a:rPr lang="en-US" dirty="0"/>
              <a:t>', </a:t>
            </a:r>
            <a:r>
              <a:rPr lang="en-US" dirty="0" err="1"/>
              <a:t>include_top</a:t>
            </a:r>
            <a:r>
              <a:rPr lang="en-US" dirty="0"/>
              <a:t>=False, </a:t>
            </a:r>
            <a:r>
              <a:rPr lang="en-US" dirty="0" err="1"/>
              <a:t>input_shape</a:t>
            </a:r>
            <a:r>
              <a:rPr lang="en-US" dirty="0"/>
              <a:t>=(224, 224, 3))    # </a:t>
            </a:r>
            <a:r>
              <a:rPr lang="en-US" dirty="0" err="1"/>
              <a:t>include_top</a:t>
            </a:r>
            <a:r>
              <a:rPr lang="en-US" dirty="0"/>
              <a:t>=False to remove the top layer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base_model.predict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 err="1"/>
              <a:t>X_valid</a:t>
            </a:r>
            <a:r>
              <a:rPr lang="en-US" dirty="0"/>
              <a:t> = </a:t>
            </a:r>
            <a:r>
              <a:rPr lang="en-US" dirty="0" err="1"/>
              <a:t>base_model.predict</a:t>
            </a:r>
            <a:r>
              <a:rPr lang="en-US" dirty="0"/>
              <a:t>(</a:t>
            </a:r>
            <a:r>
              <a:rPr lang="en-US" dirty="0" err="1"/>
              <a:t>X_valid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X_train.reshape</a:t>
            </a:r>
            <a:r>
              <a:rPr lang="en-US" dirty="0"/>
              <a:t>(733, 7*7*512)      # converting to 1-D</a:t>
            </a:r>
          </a:p>
          <a:p>
            <a:r>
              <a:rPr lang="en-US" dirty="0" err="1"/>
              <a:t>X_valid</a:t>
            </a:r>
            <a:r>
              <a:rPr lang="en-US" dirty="0"/>
              <a:t> = </a:t>
            </a:r>
            <a:r>
              <a:rPr lang="en-US" dirty="0" err="1"/>
              <a:t>X_valid.reshape</a:t>
            </a:r>
            <a:r>
              <a:rPr lang="en-US" dirty="0"/>
              <a:t>(315, 7*7*512)</a:t>
            </a:r>
          </a:p>
          <a:p>
            <a:endParaRPr lang="en-US" dirty="0"/>
          </a:p>
          <a:p>
            <a:r>
              <a:rPr lang="en-US" dirty="0"/>
              <a:t>train = </a:t>
            </a:r>
            <a:r>
              <a:rPr lang="en-US" dirty="0" err="1"/>
              <a:t>X_train</a:t>
            </a:r>
            <a:r>
              <a:rPr lang="en-US" dirty="0"/>
              <a:t>/</a:t>
            </a:r>
            <a:r>
              <a:rPr lang="en-US" dirty="0" err="1"/>
              <a:t>X_train.max</a:t>
            </a:r>
            <a:r>
              <a:rPr lang="en-US" dirty="0"/>
              <a:t>()      # centering the data</a:t>
            </a:r>
          </a:p>
          <a:p>
            <a:r>
              <a:rPr lang="en-US" dirty="0" err="1"/>
              <a:t>X_valid</a:t>
            </a:r>
            <a:r>
              <a:rPr lang="en-US" dirty="0"/>
              <a:t> = </a:t>
            </a:r>
            <a:r>
              <a:rPr lang="en-US" dirty="0" err="1"/>
              <a:t>X_valid</a:t>
            </a:r>
            <a:r>
              <a:rPr lang="en-US" dirty="0"/>
              <a:t>/</a:t>
            </a:r>
            <a:r>
              <a:rPr lang="en-US" dirty="0" err="1"/>
              <a:t>X_train.max</a:t>
            </a:r>
            <a:r>
              <a:rPr lang="en-US" dirty="0"/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F7612D-5972-4FF0-9399-069E685830E6}"/>
              </a:ext>
            </a:extLst>
          </p:cNvPr>
          <p:cNvSpPr/>
          <p:nvPr/>
        </p:nvSpPr>
        <p:spPr>
          <a:xfrm>
            <a:off x="4273546" y="443568"/>
            <a:ext cx="3267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CREATION</a:t>
            </a:r>
          </a:p>
        </p:txBody>
      </p:sp>
    </p:spTree>
    <p:extLst>
      <p:ext uri="{BB962C8B-B14F-4D97-AF65-F5344CB8AC3E}">
        <p14:creationId xmlns:p14="http://schemas.microsoft.com/office/powerpoint/2010/main" val="2876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FB40-E5B7-4D27-B525-445713FC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1" y="365125"/>
            <a:ext cx="11872209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Wide Latin" panose="020A0A07050505020404" pitchFamily="18" charset="0"/>
              </a:rPr>
              <a:t>WHAT WE DISCUSS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E511-2BD2-4237-BD16-06955F12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PREFACE</a:t>
            </a:r>
          </a:p>
          <a:p>
            <a:r>
              <a:rPr lang="en-US" dirty="0"/>
              <a:t>MODEL STUDY</a:t>
            </a:r>
          </a:p>
          <a:p>
            <a:r>
              <a:rPr lang="en-US" dirty="0"/>
              <a:t>WORKING DESIGN</a:t>
            </a:r>
          </a:p>
          <a:p>
            <a:r>
              <a:rPr lang="en-US" dirty="0"/>
              <a:t>OPERATION</a:t>
            </a:r>
          </a:p>
          <a:p>
            <a:r>
              <a:rPr lang="en-US" dirty="0"/>
              <a:t>SAMPLE CODE AND OUTPUT</a:t>
            </a:r>
          </a:p>
          <a:p>
            <a:r>
              <a:rPr lang="en-US" dirty="0"/>
              <a:t>CONCLUSION AND FUTURE SCOPE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205A30-58EC-4E95-B60E-60CE4E148751}"/>
              </a:ext>
            </a:extLst>
          </p:cNvPr>
          <p:cNvSpPr/>
          <p:nvPr/>
        </p:nvSpPr>
        <p:spPr>
          <a:xfrm>
            <a:off x="643944" y="695460"/>
            <a:ext cx="118099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</a:t>
            </a:r>
            <a:r>
              <a:rPr lang="en-US" sz="2400" dirty="0" err="1"/>
              <a:t>i</a:t>
            </a:r>
            <a:r>
              <a:rPr lang="en-US" sz="2400" dirty="0"/>
              <a:t>. Building the model</a:t>
            </a:r>
          </a:p>
          <a:p>
            <a:endParaRPr lang="en-US" sz="2400" dirty="0"/>
          </a:p>
          <a:p>
            <a:r>
              <a:rPr lang="en-US" sz="2400" dirty="0"/>
              <a:t>model = Sequential()</a:t>
            </a:r>
          </a:p>
          <a:p>
            <a:endParaRPr lang="en-US" sz="2400" dirty="0"/>
          </a:p>
          <a:p>
            <a:r>
              <a:rPr lang="en-US" sz="2400" dirty="0" err="1"/>
              <a:t>model.add</a:t>
            </a:r>
            <a:r>
              <a:rPr lang="en-US" sz="2400" dirty="0"/>
              <a:t>(</a:t>
            </a:r>
            <a:r>
              <a:rPr lang="en-US" sz="2400" dirty="0" err="1"/>
              <a:t>InputLayer</a:t>
            </a:r>
            <a:r>
              <a:rPr lang="en-US" sz="2400" dirty="0"/>
              <a:t>((7*7*512,)))    # input layer</a:t>
            </a:r>
          </a:p>
          <a:p>
            <a:endParaRPr lang="en-US" sz="2400" dirty="0"/>
          </a:p>
          <a:p>
            <a:r>
              <a:rPr lang="en-US" sz="2400" dirty="0" err="1"/>
              <a:t>model.add</a:t>
            </a:r>
            <a:r>
              <a:rPr lang="en-US" sz="2400" dirty="0"/>
              <a:t>(Dense(units=1024, activation='sigmoid')) # hidden layer</a:t>
            </a:r>
          </a:p>
          <a:p>
            <a:endParaRPr lang="en-US" sz="2400" dirty="0"/>
          </a:p>
          <a:p>
            <a:r>
              <a:rPr lang="en-US" sz="2400" dirty="0" err="1"/>
              <a:t>model.add</a:t>
            </a:r>
            <a:r>
              <a:rPr lang="en-US" sz="2400" dirty="0"/>
              <a:t>(Dense(3, activation='</a:t>
            </a:r>
            <a:r>
              <a:rPr lang="en-US" sz="2400" dirty="0" err="1"/>
              <a:t>softmax</a:t>
            </a:r>
            <a:r>
              <a:rPr lang="en-US" sz="2400" dirty="0"/>
              <a:t>'))    # output layer</a:t>
            </a:r>
          </a:p>
          <a:p>
            <a:endParaRPr lang="en-US" sz="2400" dirty="0"/>
          </a:p>
          <a:p>
            <a:r>
              <a:rPr lang="en-US" sz="2400" dirty="0" err="1"/>
              <a:t>model.summary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#ii. Compiling the model</a:t>
            </a:r>
          </a:p>
          <a:p>
            <a:endParaRPr lang="en-US" sz="2400" dirty="0"/>
          </a:p>
          <a:p>
            <a:r>
              <a:rPr lang="en-US" sz="2400" dirty="0" err="1"/>
              <a:t>model.compile</a:t>
            </a:r>
            <a:r>
              <a:rPr lang="en-US" sz="2400" dirty="0"/>
              <a:t>(loss='</a:t>
            </a:r>
            <a:r>
              <a:rPr lang="en-US" sz="2400" dirty="0" err="1"/>
              <a:t>categorical_crossentropy</a:t>
            </a:r>
            <a:r>
              <a:rPr lang="en-US" sz="2400" dirty="0"/>
              <a:t>', optimizer='</a:t>
            </a:r>
            <a:r>
              <a:rPr lang="en-US" sz="2400" dirty="0" err="1"/>
              <a:t>adam</a:t>
            </a:r>
            <a:r>
              <a:rPr lang="en-US" sz="2400" dirty="0"/>
              <a:t>',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280735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C721-41F3-4836-ABBC-D94BC70E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82" y="373487"/>
            <a:ext cx="11359166" cy="6194738"/>
          </a:xfrm>
        </p:spPr>
        <p:txBody>
          <a:bodyPr/>
          <a:lstStyle/>
          <a:p>
            <a:r>
              <a:rPr lang="en-US" dirty="0"/>
              <a:t>TRAINING THE MODEL WITH FEED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29AB2-C557-44D7-9088-2719E25D04E2}"/>
              </a:ext>
            </a:extLst>
          </p:cNvPr>
          <p:cNvSpPr/>
          <p:nvPr/>
        </p:nvSpPr>
        <p:spPr>
          <a:xfrm>
            <a:off x="437881" y="1326525"/>
            <a:ext cx="1148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iii. Training the model</a:t>
            </a:r>
          </a:p>
          <a:p>
            <a:endParaRPr lang="en-US" sz="2400" dirty="0"/>
          </a:p>
          <a:p>
            <a:r>
              <a:rPr lang="en-US" sz="2400" dirty="0" err="1"/>
              <a:t>model.fit</a:t>
            </a:r>
            <a:r>
              <a:rPr lang="en-US" sz="2400" dirty="0"/>
              <a:t>(train, </a:t>
            </a:r>
            <a:r>
              <a:rPr lang="en-US" sz="2400" dirty="0" err="1"/>
              <a:t>y_train</a:t>
            </a:r>
            <a:r>
              <a:rPr lang="en-US" sz="2400" dirty="0"/>
              <a:t>, epochs=10, </a:t>
            </a:r>
            <a:r>
              <a:rPr lang="en-US" sz="2400" dirty="0" err="1"/>
              <a:t>validation_data</a:t>
            </a:r>
            <a:r>
              <a:rPr lang="en-US" sz="2400" dirty="0"/>
              <a:t>=(</a:t>
            </a:r>
            <a:r>
              <a:rPr lang="en-US" sz="2400" dirty="0" err="1"/>
              <a:t>X_valid</a:t>
            </a:r>
            <a:r>
              <a:rPr lang="en-US" sz="2400" dirty="0"/>
              <a:t>, </a:t>
            </a:r>
            <a:r>
              <a:rPr lang="en-US" sz="2400" dirty="0" err="1"/>
              <a:t>y_valid</a:t>
            </a:r>
            <a:r>
              <a:rPr lang="en-US" sz="2400" dirty="0"/>
              <a:t>))</a:t>
            </a:r>
          </a:p>
          <a:p>
            <a:endParaRPr lang="en-US" sz="2400" dirty="0"/>
          </a:p>
          <a:p>
            <a:r>
              <a:rPr lang="en-US" sz="2400" dirty="0" err="1"/>
              <a:t>y_pred</a:t>
            </a:r>
            <a:r>
              <a:rPr lang="en-US" sz="2400" dirty="0"/>
              <a:t> = </a:t>
            </a:r>
            <a:r>
              <a:rPr lang="en-US" sz="2400" dirty="0" err="1"/>
              <a:t>model.predict</a:t>
            </a:r>
            <a:r>
              <a:rPr lang="en-US" sz="2400" dirty="0"/>
              <a:t>(</a:t>
            </a:r>
            <a:r>
              <a:rPr lang="en-US" sz="2400" dirty="0" err="1"/>
              <a:t>X_valid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from </a:t>
            </a:r>
            <a:r>
              <a:rPr lang="en-US" sz="2400" dirty="0" err="1"/>
              <a:t>sklearn.metrics</a:t>
            </a:r>
            <a:r>
              <a:rPr lang="en-US" sz="2400" dirty="0"/>
              <a:t> import </a:t>
            </a:r>
            <a:r>
              <a:rPr lang="en-US" sz="2400" dirty="0" err="1"/>
              <a:t>confusion_matrix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confusion = </a:t>
            </a:r>
            <a:r>
              <a:rPr lang="en-US" sz="2400" dirty="0" err="1"/>
              <a:t>confusion_matrix</a:t>
            </a:r>
            <a:r>
              <a:rPr lang="en-US" sz="2400" dirty="0"/>
              <a:t>(</a:t>
            </a:r>
            <a:r>
              <a:rPr lang="en-US" sz="2400" dirty="0" err="1"/>
              <a:t>np.argmax</a:t>
            </a:r>
            <a:r>
              <a:rPr lang="en-US" sz="2400" dirty="0"/>
              <a:t>(</a:t>
            </a:r>
            <a:r>
              <a:rPr lang="en-US" sz="2400" dirty="0" err="1"/>
              <a:t>y_valid,axis</a:t>
            </a:r>
            <a:r>
              <a:rPr lang="en-US" sz="2400" dirty="0"/>
              <a:t>=1), </a:t>
            </a:r>
            <a:r>
              <a:rPr lang="en-US" sz="2400" dirty="0" err="1"/>
              <a:t>np.argmax</a:t>
            </a:r>
            <a:r>
              <a:rPr lang="en-US" sz="2400" dirty="0"/>
              <a:t>(</a:t>
            </a:r>
            <a:r>
              <a:rPr lang="en-US" sz="2400" dirty="0" err="1"/>
              <a:t>y_pred,axis</a:t>
            </a:r>
            <a:r>
              <a:rPr lang="en-US" sz="2400" dirty="0"/>
              <a:t>=1))</a:t>
            </a:r>
          </a:p>
          <a:p>
            <a:endParaRPr lang="en-US" sz="2400" dirty="0"/>
          </a:p>
          <a:p>
            <a:r>
              <a:rPr lang="en-US" sz="2400" dirty="0"/>
              <a:t>print(confusion)</a:t>
            </a:r>
          </a:p>
        </p:txBody>
      </p:sp>
    </p:spTree>
    <p:extLst>
      <p:ext uri="{BB962C8B-B14F-4D97-AF65-F5344CB8AC3E}">
        <p14:creationId xmlns:p14="http://schemas.microsoft.com/office/powerpoint/2010/main" val="200771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C721-41F3-4836-ABBC-D94BC70E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82" y="373487"/>
            <a:ext cx="11359166" cy="6194738"/>
          </a:xfrm>
        </p:spPr>
        <p:txBody>
          <a:bodyPr/>
          <a:lstStyle/>
          <a:p>
            <a:r>
              <a:rPr lang="en-US" dirty="0"/>
              <a:t>TESTING THE MODEL WITH NEW FEED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D42D16-D5AA-4ADE-B356-06C09B4395F9}"/>
              </a:ext>
            </a:extLst>
          </p:cNvPr>
          <p:cNvSpPr/>
          <p:nvPr/>
        </p:nvSpPr>
        <p:spPr>
          <a:xfrm>
            <a:off x="540913" y="1582341"/>
            <a:ext cx="112561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preprocessing the images</a:t>
            </a:r>
          </a:p>
          <a:p>
            <a:r>
              <a:rPr lang="en-US" sz="2400" dirty="0" err="1"/>
              <a:t>test_image</a:t>
            </a:r>
            <a:r>
              <a:rPr lang="en-US" sz="2400" dirty="0"/>
              <a:t> = preprocess_input(</a:t>
            </a:r>
            <a:r>
              <a:rPr lang="en-US" sz="2400" dirty="0" err="1"/>
              <a:t>test_image</a:t>
            </a:r>
            <a:r>
              <a:rPr lang="en-US" sz="2400" dirty="0"/>
              <a:t>, mode='</a:t>
            </a:r>
            <a:r>
              <a:rPr lang="en-US" sz="2400" dirty="0" err="1"/>
              <a:t>tf</a:t>
            </a:r>
            <a:r>
              <a:rPr lang="en-US" sz="2400" dirty="0"/>
              <a:t>')</a:t>
            </a:r>
          </a:p>
          <a:p>
            <a:endParaRPr lang="en-US" sz="2400" dirty="0"/>
          </a:p>
          <a:p>
            <a:r>
              <a:rPr lang="en-US" sz="2400" dirty="0"/>
              <a:t># extracting features from the images using pretrained model</a:t>
            </a:r>
          </a:p>
          <a:p>
            <a:r>
              <a:rPr lang="en-US" sz="2400" dirty="0" err="1"/>
              <a:t>test_image</a:t>
            </a:r>
            <a:r>
              <a:rPr lang="en-US" sz="2400" dirty="0"/>
              <a:t> = </a:t>
            </a:r>
            <a:r>
              <a:rPr lang="en-US" sz="2400" dirty="0" err="1"/>
              <a:t>base_model.predict</a:t>
            </a:r>
            <a:r>
              <a:rPr lang="en-US" sz="2400" dirty="0"/>
              <a:t>(</a:t>
            </a:r>
            <a:r>
              <a:rPr lang="en-US" sz="2400" dirty="0" err="1"/>
              <a:t>test_image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# converting the images to 1-D form</a:t>
            </a:r>
          </a:p>
          <a:p>
            <a:r>
              <a:rPr lang="en-US" sz="2400" dirty="0" err="1"/>
              <a:t>test_image</a:t>
            </a:r>
            <a:r>
              <a:rPr lang="en-US" sz="2400" dirty="0"/>
              <a:t> = </a:t>
            </a:r>
            <a:r>
              <a:rPr lang="en-US" sz="2400" dirty="0" err="1"/>
              <a:t>test_image.reshape</a:t>
            </a:r>
            <a:r>
              <a:rPr lang="en-US" sz="2400" dirty="0"/>
              <a:t>(rt, 7*7*512)</a:t>
            </a:r>
          </a:p>
          <a:p>
            <a:endParaRPr lang="en-US" sz="2400" dirty="0"/>
          </a:p>
          <a:p>
            <a:r>
              <a:rPr lang="en-US" sz="2400" dirty="0"/>
              <a:t># zero centered images</a:t>
            </a:r>
          </a:p>
          <a:p>
            <a:r>
              <a:rPr lang="en-US" sz="2400" dirty="0" err="1"/>
              <a:t>test_image</a:t>
            </a:r>
            <a:r>
              <a:rPr lang="en-US" sz="2400" dirty="0"/>
              <a:t> = </a:t>
            </a:r>
            <a:r>
              <a:rPr lang="en-US" sz="2400" dirty="0" err="1"/>
              <a:t>test_image</a:t>
            </a:r>
            <a:r>
              <a:rPr lang="en-US" sz="2400" dirty="0"/>
              <a:t>/</a:t>
            </a:r>
            <a:r>
              <a:rPr lang="en-US" sz="2400" dirty="0" err="1"/>
              <a:t>test_image.max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predictions = </a:t>
            </a:r>
            <a:r>
              <a:rPr lang="en-US" sz="2400" dirty="0" err="1"/>
              <a:t>model.predict_classes</a:t>
            </a:r>
            <a:r>
              <a:rPr lang="en-US" sz="2400" dirty="0"/>
              <a:t>(</a:t>
            </a:r>
            <a:r>
              <a:rPr lang="en-US" sz="2400" dirty="0" err="1"/>
              <a:t>test_image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482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2E2F-B55A-4030-A8DB-24AEF393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Wide Latin" panose="020A0A07050505020404" pitchFamily="18" charset="0"/>
              </a:rPr>
              <a:t>SAMPLE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3E55-E514-4DAB-8061-7F2596EB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4" y="1365159"/>
            <a:ext cx="9423211" cy="4829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3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5382-A791-4BC6-96DD-804AAFFF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CONCLUSION</a:t>
            </a:r>
            <a:br>
              <a:rPr lang="en-US" b="1" dirty="0">
                <a:latin typeface="Wide Latin" panose="020A0A07050505020404" pitchFamily="18" charset="0"/>
              </a:rPr>
            </a:br>
            <a:r>
              <a:rPr lang="en-US" b="1" dirty="0">
                <a:latin typeface="Wide Latin" panose="020A0A07050505020404" pitchFamily="18" charset="0"/>
              </a:rPr>
              <a:t>&amp; </a:t>
            </a:r>
            <a:br>
              <a:rPr lang="en-US" b="1" dirty="0">
                <a:latin typeface="Wide Latin" panose="020A0A07050505020404" pitchFamily="18" charset="0"/>
              </a:rPr>
            </a:br>
            <a:r>
              <a:rPr lang="en-US" b="1" dirty="0">
                <a:latin typeface="Wide Latin" panose="020A0A070505050204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0BD15-1212-4C03-BF68-FEA5E27B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We aimed at developing a model which will analyze a video footage and finds out the presence of a harmful activity in the same</a:t>
            </a:r>
          </a:p>
          <a:p>
            <a:pPr algn="just"/>
            <a:r>
              <a:rPr lang="en-US" dirty="0"/>
              <a:t>One of the things that we can do with this video classifier is to connect it to a security camera and keep analyzing the video in real-time, and the moment the system detects criminal or suspicious activity, it could activate an alarm or alert the police.</a:t>
            </a:r>
          </a:p>
          <a:p>
            <a:pPr algn="just"/>
            <a:r>
              <a:rPr lang="en-US" dirty="0"/>
              <a:t>Furthermore, you can use a similar system trained with the appropriate data to detect different kinds of activities; for example, with a camera located in a school where your objective could be to detect bullying.</a:t>
            </a:r>
          </a:p>
          <a:p>
            <a:pPr algn="just"/>
            <a:r>
              <a:rPr lang="en-US" dirty="0"/>
              <a:t>We can use the system to analyze saved footages and detect the presence of any illegal activities.</a:t>
            </a:r>
          </a:p>
        </p:txBody>
      </p:sp>
    </p:spTree>
    <p:extLst>
      <p:ext uri="{BB962C8B-B14F-4D97-AF65-F5344CB8AC3E}">
        <p14:creationId xmlns:p14="http://schemas.microsoft.com/office/powerpoint/2010/main" val="416968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B18C70-406A-49EC-ACAD-6CACEAE9A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41" y="0"/>
            <a:ext cx="4284904" cy="7387766"/>
          </a:xfrm>
        </p:spPr>
      </p:pic>
    </p:spTree>
    <p:extLst>
      <p:ext uri="{BB962C8B-B14F-4D97-AF65-F5344CB8AC3E}">
        <p14:creationId xmlns:p14="http://schemas.microsoft.com/office/powerpoint/2010/main" val="311445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7ABCB-8F36-47CE-9681-B8D26B62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379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2D09-B02F-48C1-988A-2C53BA2B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b="1" dirty="0">
                <a:latin typeface="Wide Latin" panose="020A0A07050505020404" pitchFamily="18" charset="0"/>
              </a:rPr>
              <a:t>PREFACE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45B3-B573-4B66-85E9-374061FB8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Video surveillance is an ever growing field in todays world.</a:t>
            </a:r>
          </a:p>
          <a:p>
            <a:pPr algn="just"/>
            <a:r>
              <a:rPr lang="en-US" dirty="0"/>
              <a:t>Security breaches and attacks on human lives are increasing on a  day-to-day basis.</a:t>
            </a:r>
          </a:p>
          <a:p>
            <a:pPr algn="just"/>
            <a:r>
              <a:rPr lang="en-US" dirty="0"/>
              <a:t>CCTV cameras and security sensors are more prevalent now than before.</a:t>
            </a:r>
          </a:p>
          <a:p>
            <a:pPr algn="just"/>
            <a:r>
              <a:rPr lang="en-US" dirty="0"/>
              <a:t>A proper surveillance system can prevent such dubious activities up to an extent.</a:t>
            </a:r>
          </a:p>
          <a:p>
            <a:pPr algn="just"/>
            <a:r>
              <a:rPr lang="en-US" dirty="0"/>
              <a:t>In this initiative we aim to analyze a video footage and examine whether there occurs a dubious activity or not.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600E-D117-4D30-8658-07427011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MODEL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F07A9-A3A2-4CC4-9572-9C1BDE63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aim to build a sufficiently working model to receive a video footage and classify the feed in to safe, potentially dubious or dubious(criminal activity).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Convolutional Neural Network and Feed Forward Neural Network is used to build the model. </a:t>
            </a:r>
          </a:p>
        </p:txBody>
      </p:sp>
    </p:spTree>
    <p:extLst>
      <p:ext uri="{BB962C8B-B14F-4D97-AF65-F5344CB8AC3E}">
        <p14:creationId xmlns:p14="http://schemas.microsoft.com/office/powerpoint/2010/main" val="308172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BD53-D76A-4007-B4EC-01A4DB1A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577"/>
            <a:ext cx="10515600" cy="5937120"/>
          </a:xfrm>
        </p:spPr>
        <p:txBody>
          <a:bodyPr/>
          <a:lstStyle/>
          <a:p>
            <a:r>
              <a:rPr lang="en-US" dirty="0"/>
              <a:t>Feed  forward neural networks(</a:t>
            </a:r>
            <a:r>
              <a:rPr lang="en-US" b="1" dirty="0"/>
              <a:t>multilayer perceptrons) </a:t>
            </a:r>
            <a:r>
              <a:rPr lang="en-US" dirty="0"/>
              <a:t>are the quintessential deep learning models.</a:t>
            </a:r>
          </a:p>
          <a:p>
            <a:r>
              <a:rPr lang="en-US" dirty="0"/>
              <a:t>The goal of a feedforward network is to approximate some function f.</a:t>
            </a:r>
          </a:p>
          <a:p>
            <a:r>
              <a:rPr lang="en-US" dirty="0"/>
              <a:t> For example, for a classiﬁer, y = f(</a:t>
            </a:r>
            <a:r>
              <a:rPr lang="en-US" b="1" dirty="0"/>
              <a:t>x</a:t>
            </a:r>
            <a:r>
              <a:rPr lang="en-US" dirty="0"/>
              <a:t>) maps an input </a:t>
            </a:r>
            <a:r>
              <a:rPr lang="en-US" b="1" dirty="0"/>
              <a:t>x</a:t>
            </a:r>
            <a:r>
              <a:rPr lang="en-US" dirty="0"/>
              <a:t> to a category </a:t>
            </a:r>
            <a:r>
              <a:rPr lang="en-US" b="1" dirty="0"/>
              <a:t>y</a:t>
            </a:r>
            <a:r>
              <a:rPr lang="en-US" dirty="0"/>
              <a:t>. A feedforward network deﬁnes a mapping </a:t>
            </a:r>
            <a:r>
              <a:rPr lang="en-US" b="1" dirty="0"/>
              <a:t>y </a:t>
            </a:r>
            <a:r>
              <a:rPr lang="en-US" dirty="0"/>
              <a:t>= f(</a:t>
            </a:r>
            <a:r>
              <a:rPr lang="en-US" b="1" dirty="0"/>
              <a:t>x</a:t>
            </a:r>
            <a:r>
              <a:rPr lang="en-US" dirty="0"/>
              <a:t>;</a:t>
            </a:r>
            <a:r>
              <a:rPr lang="en-US" b="1" dirty="0"/>
              <a:t>θ</a:t>
            </a:r>
            <a:r>
              <a:rPr lang="en-US" dirty="0"/>
              <a:t>) and learns the value of the parameters </a:t>
            </a:r>
            <a:r>
              <a:rPr lang="en-US" b="1" dirty="0"/>
              <a:t>θ </a:t>
            </a:r>
            <a:r>
              <a:rPr lang="en-US" dirty="0"/>
              <a:t>that result in the best function approximation.</a:t>
            </a:r>
          </a:p>
          <a:p>
            <a:r>
              <a:rPr lang="en-US" dirty="0"/>
              <a:t>These are called feedforward because information ﬂows through the function being evaluated from </a:t>
            </a:r>
            <a:r>
              <a:rPr lang="en-US" b="1" dirty="0"/>
              <a:t>x</a:t>
            </a:r>
            <a:r>
              <a:rPr lang="en-US" dirty="0"/>
              <a:t>, through the intermediate computations used to deﬁne f, and ﬁnally to the output y.</a:t>
            </a:r>
          </a:p>
        </p:txBody>
      </p:sp>
    </p:spTree>
    <p:extLst>
      <p:ext uri="{BB962C8B-B14F-4D97-AF65-F5344CB8AC3E}">
        <p14:creationId xmlns:p14="http://schemas.microsoft.com/office/powerpoint/2010/main" val="183140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568B-12C5-4238-8C1C-5842A5D8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8056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Convolutional Neural Network (CNN)</a:t>
            </a:r>
            <a:r>
              <a:rPr lang="en-US" dirty="0"/>
              <a:t> is a Deep Learning algorithm which can take in an input image, assign importance (learnable weights and biases) to various aspects/objects in the image and be able to differentiate one from the other. </a:t>
            </a:r>
          </a:p>
        </p:txBody>
      </p:sp>
    </p:spTree>
    <p:extLst>
      <p:ext uri="{BB962C8B-B14F-4D97-AF65-F5344CB8AC3E}">
        <p14:creationId xmlns:p14="http://schemas.microsoft.com/office/powerpoint/2010/main" val="147750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C935-8141-4D1B-B72C-DE9E26C9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WORKING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2D97-EC01-4DFD-8997-EA0CDD0B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the video files and converting it into frames.</a:t>
            </a:r>
          </a:p>
          <a:p>
            <a:r>
              <a:rPr lang="en-US" dirty="0"/>
              <a:t>Preprocessing the data.</a:t>
            </a:r>
          </a:p>
          <a:p>
            <a:r>
              <a:rPr lang="en-US" dirty="0"/>
              <a:t>Building the model.</a:t>
            </a:r>
          </a:p>
          <a:p>
            <a:r>
              <a:rPr lang="en-US" dirty="0"/>
              <a:t>Compiling the model.</a:t>
            </a:r>
          </a:p>
          <a:p>
            <a:r>
              <a:rPr lang="en-US" dirty="0"/>
              <a:t>Training the model.</a:t>
            </a:r>
          </a:p>
          <a:p>
            <a:r>
              <a:rPr lang="en-US" dirty="0"/>
              <a:t>Testing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1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683CD-6F58-4389-ADD3-BAD496564D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94" y="996287"/>
            <a:ext cx="682388" cy="61414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617AB-1684-4899-8FAD-9FE7CA6E9E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8" y="1064526"/>
            <a:ext cx="682388" cy="61414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CE76F-A1B0-4D1C-9D97-3BBB5F5653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82" y="1146413"/>
            <a:ext cx="682388" cy="61414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97BAE2-ACAF-4752-8438-97A62F63E98C}"/>
              </a:ext>
            </a:extLst>
          </p:cNvPr>
          <p:cNvSpPr/>
          <p:nvPr/>
        </p:nvSpPr>
        <p:spPr>
          <a:xfrm>
            <a:off x="1330656" y="1842449"/>
            <a:ext cx="1214651" cy="504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VIDEO</a:t>
            </a:r>
          </a:p>
        </p:txBody>
      </p:sp>
      <p:pic>
        <p:nvPicPr>
          <p:cNvPr id="1026" name="Picture 2" descr="Image result for image icon">
            <a:extLst>
              <a:ext uri="{FF2B5EF4-FFF2-40B4-BE49-F238E27FC236}">
                <a16:creationId xmlns:a16="http://schemas.microsoft.com/office/drawing/2014/main" id="{1B8C2A49-BE17-4BB5-8C86-B9808F2F8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42" y="244598"/>
            <a:ext cx="732360" cy="75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image icon">
            <a:extLst>
              <a:ext uri="{FF2B5EF4-FFF2-40B4-BE49-F238E27FC236}">
                <a16:creationId xmlns:a16="http://schemas.microsoft.com/office/drawing/2014/main" id="{E1101B5C-1BEE-4F5A-90B8-5D7930D6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42" y="2559695"/>
            <a:ext cx="732361" cy="7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image icon">
            <a:extLst>
              <a:ext uri="{FF2B5EF4-FFF2-40B4-BE49-F238E27FC236}">
                <a16:creationId xmlns:a16="http://schemas.microsoft.com/office/drawing/2014/main" id="{34881A8A-41A3-4E6D-8465-207F0A1B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4" y="971452"/>
            <a:ext cx="682388" cy="7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image icon">
            <a:extLst>
              <a:ext uri="{FF2B5EF4-FFF2-40B4-BE49-F238E27FC236}">
                <a16:creationId xmlns:a16="http://schemas.microsoft.com/office/drawing/2014/main" id="{E79E629A-73A3-4DA7-9406-A32E442A1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4" y="1744731"/>
            <a:ext cx="682389" cy="7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9BFB86-C5C1-4C22-9DBD-8555116664CF}"/>
              </a:ext>
            </a:extLst>
          </p:cNvPr>
          <p:cNvSpPr/>
          <p:nvPr/>
        </p:nvSpPr>
        <p:spPr>
          <a:xfrm>
            <a:off x="5527342" y="1146414"/>
            <a:ext cx="1787857" cy="839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PREPROCESSING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A3B121-ECE4-43CD-8239-4AC11F0B0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83" y="496755"/>
            <a:ext cx="3614316" cy="23638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F43BAF-C40B-4FDB-A8A8-CC6816B8814A}"/>
              </a:ext>
            </a:extLst>
          </p:cNvPr>
          <p:cNvSpPr/>
          <p:nvPr/>
        </p:nvSpPr>
        <p:spPr>
          <a:xfrm>
            <a:off x="8743665" y="3058902"/>
            <a:ext cx="2379260" cy="504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BUILDING USING CNN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D4EFD-8C27-4219-9DDD-7686396855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0" y="5223186"/>
            <a:ext cx="1326108" cy="866255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437E5F-DAC7-45D9-AE45-C61AAB7B545C}"/>
              </a:ext>
            </a:extLst>
          </p:cNvPr>
          <p:cNvSpPr/>
          <p:nvPr/>
        </p:nvSpPr>
        <p:spPr>
          <a:xfrm>
            <a:off x="1021298" y="6281629"/>
            <a:ext cx="1326108" cy="504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NEW INPUT VIDEO</a:t>
            </a:r>
          </a:p>
        </p:txBody>
      </p:sp>
      <p:pic>
        <p:nvPicPr>
          <p:cNvPr id="19" name="Picture 2" descr="Image result for image icon">
            <a:extLst>
              <a:ext uri="{FF2B5EF4-FFF2-40B4-BE49-F238E27FC236}">
                <a16:creationId xmlns:a16="http://schemas.microsoft.com/office/drawing/2014/main" id="{7CBDB97A-2CC5-4974-BD25-1F6A68F4D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26" y="5796495"/>
            <a:ext cx="732361" cy="7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image icon">
            <a:extLst>
              <a:ext uri="{FF2B5EF4-FFF2-40B4-BE49-F238E27FC236}">
                <a16:creationId xmlns:a16="http://schemas.microsoft.com/office/drawing/2014/main" id="{6BAAA2F4-A820-4074-B67A-186F72C5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598" y="4981531"/>
            <a:ext cx="682389" cy="7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F6987C-C8C1-462D-BAEE-419094A37AAF}"/>
              </a:ext>
            </a:extLst>
          </p:cNvPr>
          <p:cNvSpPr/>
          <p:nvPr/>
        </p:nvSpPr>
        <p:spPr>
          <a:xfrm>
            <a:off x="4328606" y="5393152"/>
            <a:ext cx="1787857" cy="839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PREPROCESSING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27C145-4EE4-432A-8B25-F226913C0989}"/>
              </a:ext>
            </a:extLst>
          </p:cNvPr>
          <p:cNvSpPr/>
          <p:nvPr/>
        </p:nvSpPr>
        <p:spPr>
          <a:xfrm>
            <a:off x="9444252" y="4303126"/>
            <a:ext cx="2019798" cy="5049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DUBIOUS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9D94F5-024D-403C-AE7F-B947A5E722F2}"/>
              </a:ext>
            </a:extLst>
          </p:cNvPr>
          <p:cNvSpPr/>
          <p:nvPr/>
        </p:nvSpPr>
        <p:spPr>
          <a:xfrm>
            <a:off x="9444251" y="5105597"/>
            <a:ext cx="2072273" cy="5049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POTENTIALLY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4BAA41-12DE-48C9-95C8-7E756B09DB2D}"/>
              </a:ext>
            </a:extLst>
          </p:cNvPr>
          <p:cNvSpPr/>
          <p:nvPr/>
        </p:nvSpPr>
        <p:spPr>
          <a:xfrm>
            <a:off x="9444252" y="5980005"/>
            <a:ext cx="2019798" cy="5049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SAFE</a:t>
            </a:r>
          </a:p>
        </p:txBody>
      </p:sp>
      <p:pic>
        <p:nvPicPr>
          <p:cNvPr id="1028" name="Picture 4" descr="Image result for cube cartoon">
            <a:extLst>
              <a:ext uri="{FF2B5EF4-FFF2-40B4-BE49-F238E27FC236}">
                <a16:creationId xmlns:a16="http://schemas.microsoft.com/office/drawing/2014/main" id="{18720735-1493-4EB1-B521-CA1F3550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3"/>
          <a:stretch/>
        </p:blipFill>
        <p:spPr bwMode="auto">
          <a:xfrm>
            <a:off x="6527755" y="3708235"/>
            <a:ext cx="2215910" cy="218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C51C330-C639-4378-B379-8C67F935ADCE}"/>
              </a:ext>
            </a:extLst>
          </p:cNvPr>
          <p:cNvSpPr/>
          <p:nvPr/>
        </p:nvSpPr>
        <p:spPr>
          <a:xfrm>
            <a:off x="4180822" y="3820617"/>
            <a:ext cx="2379260" cy="504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INPUT DATA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0D70604-B4D0-4CA9-84FA-414B5BF0508F}"/>
              </a:ext>
            </a:extLst>
          </p:cNvPr>
          <p:cNvSpPr/>
          <p:nvPr/>
        </p:nvSpPr>
        <p:spPr>
          <a:xfrm>
            <a:off x="2670342" y="1371600"/>
            <a:ext cx="1023513" cy="26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18753FF-827B-423C-AD3D-0844A97D37E9}"/>
              </a:ext>
            </a:extLst>
          </p:cNvPr>
          <p:cNvSpPr/>
          <p:nvPr/>
        </p:nvSpPr>
        <p:spPr>
          <a:xfrm>
            <a:off x="4751730" y="1453488"/>
            <a:ext cx="686694" cy="18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EDF867-6ACD-4AC4-844D-07A1CFA468DA}"/>
              </a:ext>
            </a:extLst>
          </p:cNvPr>
          <p:cNvSpPr/>
          <p:nvPr/>
        </p:nvSpPr>
        <p:spPr>
          <a:xfrm>
            <a:off x="7499373" y="1474680"/>
            <a:ext cx="591437" cy="19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7FF0D717-BBB2-4399-A3B8-FBD74CEB6542}"/>
              </a:ext>
            </a:extLst>
          </p:cNvPr>
          <p:cNvSpPr/>
          <p:nvPr/>
        </p:nvSpPr>
        <p:spPr>
          <a:xfrm rot="10800000">
            <a:off x="7315199" y="3166280"/>
            <a:ext cx="1105470" cy="51359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2003C59B-E6A3-426D-9F91-6DCA584C8901}"/>
              </a:ext>
            </a:extLst>
          </p:cNvPr>
          <p:cNvSpPr/>
          <p:nvPr/>
        </p:nvSpPr>
        <p:spPr>
          <a:xfrm rot="19935345">
            <a:off x="6308781" y="5845250"/>
            <a:ext cx="1028141" cy="445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B9ECFA1-2F0F-4868-BA73-C1464EC5ADF2}"/>
              </a:ext>
            </a:extLst>
          </p:cNvPr>
          <p:cNvSpPr/>
          <p:nvPr/>
        </p:nvSpPr>
        <p:spPr>
          <a:xfrm>
            <a:off x="2282613" y="5587116"/>
            <a:ext cx="772202" cy="189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8DDBE6E-7B57-432C-B67F-0FE5960308BE}"/>
              </a:ext>
            </a:extLst>
          </p:cNvPr>
          <p:cNvSpPr/>
          <p:nvPr/>
        </p:nvSpPr>
        <p:spPr>
          <a:xfrm>
            <a:off x="3860035" y="5587116"/>
            <a:ext cx="394680" cy="24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5DEB12-E5D5-4C1A-8692-0DFF960C31C9}"/>
              </a:ext>
            </a:extLst>
          </p:cNvPr>
          <p:cNvSpPr/>
          <p:nvPr/>
        </p:nvSpPr>
        <p:spPr>
          <a:xfrm>
            <a:off x="8653167" y="4437745"/>
            <a:ext cx="736976" cy="22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7DAAB7E-B744-48B0-AC5F-488895748F98}"/>
              </a:ext>
            </a:extLst>
          </p:cNvPr>
          <p:cNvSpPr/>
          <p:nvPr/>
        </p:nvSpPr>
        <p:spPr>
          <a:xfrm>
            <a:off x="8653652" y="5167934"/>
            <a:ext cx="736976" cy="22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96D97DFF-D975-4F4C-84E7-B2AA63F25DD7}"/>
              </a:ext>
            </a:extLst>
          </p:cNvPr>
          <p:cNvSpPr/>
          <p:nvPr/>
        </p:nvSpPr>
        <p:spPr>
          <a:xfrm flipV="1">
            <a:off x="8463395" y="5681930"/>
            <a:ext cx="926748" cy="822280"/>
          </a:xfrm>
          <a:prstGeom prst="bentArrow">
            <a:avLst>
              <a:gd name="adj1" fmla="val 17251"/>
              <a:gd name="adj2" fmla="val 25000"/>
              <a:gd name="adj3" fmla="val 26572"/>
              <a:gd name="adj4" fmla="val 45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5" grpId="0" animBg="1"/>
      <p:bldP spid="21" grpId="0" animBg="1"/>
      <p:bldP spid="17" grpId="0" animBg="1"/>
      <p:bldP spid="23" grpId="0" animBg="1"/>
      <p:bldP spid="24" grpId="0" animBg="1"/>
      <p:bldP spid="18" grpId="0" animBg="1"/>
      <p:bldP spid="27" grpId="0" animBg="1"/>
      <p:bldP spid="30" grpId="0" animBg="1"/>
      <p:bldP spid="31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E75C-DE12-40E0-9AF9-B00AE40A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Wide Latin" panose="020A0A07050505020404" pitchFamily="18" charset="0"/>
              </a:rPr>
              <a:t>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FC67-9496-426E-8002-1BB77F94D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Training video is converted into frames.</a:t>
            </a:r>
          </a:p>
          <a:p>
            <a:pPr algn="just"/>
            <a:r>
              <a:rPr lang="en-US" dirty="0"/>
              <a:t>Classifying the frames into three categories( safe, potentially dubious, dubious).</a:t>
            </a:r>
          </a:p>
          <a:p>
            <a:pPr algn="just"/>
            <a:r>
              <a:rPr lang="en-US" dirty="0"/>
              <a:t>Split the data to test and train.</a:t>
            </a:r>
          </a:p>
          <a:p>
            <a:pPr algn="just"/>
            <a:r>
              <a:rPr lang="en-US" dirty="0"/>
              <a:t>Build the model using pre trained CNN model of </a:t>
            </a:r>
            <a:r>
              <a:rPr lang="en-US" dirty="0" err="1"/>
              <a:t>keras</a:t>
            </a:r>
            <a:r>
              <a:rPr lang="en-US" dirty="0"/>
              <a:t>(VGG16).</a:t>
            </a:r>
          </a:p>
          <a:p>
            <a:pPr algn="just"/>
            <a:r>
              <a:rPr lang="en-US" dirty="0"/>
              <a:t>Apply this on Feed Forward Network having a hidden layer with 1024 neurons and an output layer with 3 neurons(since we have 3 classes to predict).</a:t>
            </a:r>
          </a:p>
          <a:p>
            <a:pPr algn="just"/>
            <a:r>
              <a:rPr lang="en-US" dirty="0"/>
              <a:t>Testing the model with test data and finding out the accuracy.</a:t>
            </a:r>
          </a:p>
          <a:p>
            <a:pPr algn="just"/>
            <a:r>
              <a:rPr lang="en-US" dirty="0"/>
              <a:t>A new video is fed as the input and is classified to either of these  three categories.</a:t>
            </a:r>
          </a:p>
        </p:txBody>
      </p:sp>
    </p:spTree>
    <p:extLst>
      <p:ext uri="{BB962C8B-B14F-4D97-AF65-F5344CB8AC3E}">
        <p14:creationId xmlns:p14="http://schemas.microsoft.com/office/powerpoint/2010/main" val="273213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1398</Words>
  <Application>Microsoft Office PowerPoint</Application>
  <PresentationFormat>Widescreen</PresentationFormat>
  <Paragraphs>159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Gabriola</vt:lpstr>
      <vt:lpstr>Wide Latin</vt:lpstr>
      <vt:lpstr>Office Theme</vt:lpstr>
      <vt:lpstr>DUBIOUS ACTIVITY DETECTION</vt:lpstr>
      <vt:lpstr>WHAT WE DISCUSS TODAY</vt:lpstr>
      <vt:lpstr> PREFACE</vt:lpstr>
      <vt:lpstr>MODEL STUDY</vt:lpstr>
      <vt:lpstr>PowerPoint Presentation</vt:lpstr>
      <vt:lpstr>PowerPoint Presentation</vt:lpstr>
      <vt:lpstr>WORKING DESIGN</vt:lpstr>
      <vt:lpstr>PowerPoint Presentation</vt:lpstr>
      <vt:lpstr>OPERATION</vt:lpstr>
      <vt:lpstr>FLOW CHART</vt:lpstr>
      <vt:lpstr>EXPECTED OUTPUT</vt:lpstr>
      <vt:lpstr>VGG16 – Pre trained CNN model</vt:lpstr>
      <vt:lpstr>PowerPoint Presentation</vt:lpstr>
      <vt:lpstr>PowerPoint Presentation</vt:lpstr>
      <vt:lpstr>PowerPoint Presentation</vt:lpstr>
      <vt:lpstr>Libraries used:</vt:lpstr>
      <vt:lpstr>SAMPLE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OUTPUT</vt:lpstr>
      <vt:lpstr>CONCLUSION &amp;  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DUBIOUS ACTIVITY DETECTION</dc:title>
  <dc:creator>After Dark</dc:creator>
  <cp:lastModifiedBy>After Dark</cp:lastModifiedBy>
  <cp:revision>39</cp:revision>
  <dcterms:created xsi:type="dcterms:W3CDTF">2019-07-16T05:47:11Z</dcterms:created>
  <dcterms:modified xsi:type="dcterms:W3CDTF">2019-07-17T07:42:16Z</dcterms:modified>
</cp:coreProperties>
</file>